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57CA-A855-45B1-96EE-2B7EC8CA9EB3}" type="datetimeFigureOut">
              <a:rPr lang="sr-Latn-ME" smtClean="0"/>
              <a:t>13.5.2015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43DD-9F6B-408D-AD43-6FD472BC51BB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3989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7FBB-6A90-4348-A58F-1CC71E53EAFD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2182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DF8E-4FCA-4707-B4AA-03E55D6E5DD4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125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18A7-7D06-4CCD-9C80-4DA529FAB5CF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2715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4E47-57F9-4042-A8D0-41A47EAC0574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5896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B0D-6A98-4338-A5DA-43966B3EA0D4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2076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F60-CF6E-4ED0-80CC-6D877774B32E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6751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A782-8E0F-4EA5-AC05-ACEDBE76C708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9977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ACB-C8A7-4A19-A283-D63475BB78A3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763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381C-A090-4AC1-8500-4C9495C252DF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7169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208E-5D5E-4EF6-9399-0F9EBB53C2BB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2582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8861-3828-4FF3-B09A-152BE5F32AEB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5050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A012-7EA2-431A-81F6-A69309182B71}" type="datetime1">
              <a:rPr lang="sr-Latn-ME" smtClean="0"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6B2E-61B4-4502-8BF8-8B5DC2104C0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597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sr-Latn-ME" sz="4000" dirty="0" smtClean="0"/>
              <a:t>Prenaponska zaštita objekata i elemenata postrojenja malih hidroelektrana</a:t>
            </a:r>
            <a:endParaRPr lang="sr-Latn-M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3456384"/>
          </a:xfrm>
        </p:spPr>
        <p:txBody>
          <a:bodyPr/>
          <a:lstStyle/>
          <a:p>
            <a:pPr algn="just"/>
            <a:endParaRPr lang="sr-Latn-ME" dirty="0" smtClean="0"/>
          </a:p>
          <a:p>
            <a:r>
              <a:rPr lang="sr-Latn-ME" dirty="0" smtClean="0">
                <a:solidFill>
                  <a:schemeClr val="tx1"/>
                </a:solidFill>
              </a:rPr>
              <a:t>Autori</a:t>
            </a:r>
            <a:r>
              <a:rPr lang="en-US" dirty="0" smtClean="0"/>
              <a:t>:</a:t>
            </a:r>
          </a:p>
          <a:p>
            <a:r>
              <a:rPr lang="sr-Latn-ME" dirty="0" smtClean="0">
                <a:solidFill>
                  <a:schemeClr val="tx1"/>
                </a:solidFill>
              </a:rPr>
              <a:t>Doc. dr Vladan Radulović</a:t>
            </a:r>
          </a:p>
          <a:p>
            <a:r>
              <a:rPr lang="sr-Latn-ME" dirty="0" smtClean="0">
                <a:solidFill>
                  <a:schemeClr val="tx1"/>
                </a:solidFill>
              </a:rPr>
              <a:t>Stevan Čanović</a:t>
            </a:r>
            <a:endParaRPr lang="sr-Latn-M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5446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ME" sz="2800" dirty="0"/>
                  <a:t>Gdje je </a:t>
                </a:r>
                <a:r>
                  <a:rPr lang="en-US" sz="2800" dirty="0"/>
                  <a:t>:</a:t>
                </a:r>
                <a:endParaRPr lang="en-US" sz="28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sr-Latn-ME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sr-Latn-ME" sz="28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Latn-ME" sz="2800" dirty="0"/>
                  <a:t> – poluprečnik zaštitne zone</a:t>
                </a:r>
                <a:endParaRPr lang="sr-Latn-ME" sz="2800" dirty="0">
                  <a:effectLst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sr-Latn-ME" sz="28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Latn-ME" sz="2800" dirty="0"/>
                  <a:t> – visina štićenog objekta</a:t>
                </a:r>
                <a:endParaRPr lang="sr-Latn-ME" sz="2800" dirty="0">
                  <a:effectLst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sr-Latn-ME" sz="28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r-Latn-ME" sz="2800" dirty="0"/>
                  <a:t> – H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sr-Latn-ME" sz="28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Latn-ME" sz="2800" dirty="0"/>
                  <a:t> aktivna visina zaštitnog </a:t>
                </a:r>
                <a:r>
                  <a:rPr lang="sr-Latn-ME" sz="2800" dirty="0" smtClean="0"/>
                  <a:t>šiljka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sr-Latn-ME" sz="2800" dirty="0" smtClean="0"/>
                  <a:t>H </a:t>
                </a:r>
                <a:r>
                  <a:rPr lang="sr-Latn-ME" sz="2800" dirty="0"/>
                  <a:t>– visina gromobrana p – koeficjent </a:t>
                </a:r>
                <a:r>
                  <a:rPr lang="en-US" sz="2800" dirty="0" smtClean="0"/>
                  <a:t> </a:t>
                </a:r>
                <a:r>
                  <a:rPr lang="sr-Latn-ME" sz="2800" dirty="0" smtClean="0"/>
                  <a:t>koji </a:t>
                </a:r>
                <a:r>
                  <a:rPr lang="sr-Latn-ME" sz="2800" dirty="0"/>
                  <a:t>uzima vrijednost 1 za visine H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/>
                      </a:rPr>
                      <m:t>≤</m:t>
                    </m:r>
                  </m:oMath>
                </a14:m>
                <a:r>
                  <a:rPr lang="sr-Latn-ME" sz="2800" dirty="0"/>
                  <a:t> 30 (m), p=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r-Latn-ME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2800" i="1">
                            <a:latin typeface="Cambria Math"/>
                          </a:rPr>
                          <m:t>5,5</m:t>
                        </m:r>
                      </m:num>
                      <m:den>
                        <m:r>
                          <a:rPr lang="sr-Latn-ME" sz="2800" i="1">
                            <a:latin typeface="Cambria Math"/>
                          </a:rPr>
                          <m:t>√</m:t>
                        </m:r>
                        <m:r>
                          <a:rPr lang="sr-Latn-ME" sz="2800" i="1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sr-Latn-ME" sz="2800" dirty="0"/>
                  <a:t>  za H&gt; 30 (m)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sz="2800" dirty="0" smtClean="0"/>
              </a:p>
              <a:p>
                <a:pPr marL="0" indent="0" algn="ctr">
                  <a:buNone/>
                </a:pPr>
                <a:r>
                  <a:rPr lang="en-US" sz="2000" dirty="0" err="1" smtClean="0"/>
                  <a:t>Za</a:t>
                </a:r>
                <a:r>
                  <a:rPr lang="sr-Latn-ME" sz="2000" dirty="0" smtClean="0"/>
                  <a:t>štitna zona štapnog gromobrana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544616"/>
              </a:xfrm>
              <a:blipFill rotWithShape="1">
                <a:blip r:embed="rId2"/>
                <a:stretch>
                  <a:fillRect l="-1481" t="-1758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10</a:t>
            </a:fld>
            <a:endParaRPr lang="sr-Latn-ME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25658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sz="2800" dirty="0" smtClean="0"/>
              <a:t>Spusni sistem predstavlja vezu između prihvatnog sistema i sistema uzemljenja.</a:t>
            </a:r>
          </a:p>
          <a:p>
            <a:pPr marL="0" indent="0" algn="just">
              <a:buNone/>
            </a:pPr>
            <a:r>
              <a:rPr lang="sr-Latn-ME" sz="2800" dirty="0" smtClean="0"/>
              <a:t>Gromobranski uzemljivači se dijele na</a:t>
            </a:r>
            <a:r>
              <a:rPr lang="en-US" sz="2800" dirty="0" smtClean="0"/>
              <a:t>:</a:t>
            </a:r>
          </a:p>
          <a:p>
            <a:pPr lvl="0"/>
            <a:r>
              <a:rPr lang="sr-Latn-ME" sz="2800" dirty="0"/>
              <a:t>Prstenasti uzemljivač </a:t>
            </a:r>
          </a:p>
          <a:p>
            <a:pPr lvl="0"/>
            <a:r>
              <a:rPr lang="sr-Latn-ME" sz="2800" dirty="0"/>
              <a:t>Vertikalni uzemljivač </a:t>
            </a:r>
          </a:p>
          <a:p>
            <a:pPr lvl="0"/>
            <a:r>
              <a:rPr lang="sr-Latn-ME" sz="2800" dirty="0"/>
              <a:t>Radijalni uzemljivač </a:t>
            </a:r>
          </a:p>
          <a:p>
            <a:pPr lvl="0"/>
            <a:r>
              <a:rPr lang="sr-Latn-ME" sz="2800" dirty="0"/>
              <a:t>Temeljni uzemljivač </a:t>
            </a:r>
          </a:p>
          <a:p>
            <a:pPr marL="0" indent="0" algn="just">
              <a:buNone/>
            </a:pP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uzemljiva</a:t>
            </a:r>
            <a:r>
              <a:rPr lang="sr-Latn-ME" sz="2800" dirty="0" smtClean="0"/>
              <a:t>č mHE koja se modeluje u ovom radu korišten je temeljni uzemljivač.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11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800" dirty="0" err="1" smtClean="0"/>
                  <a:t>Otpor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rasprostiranja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temeljnog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uzemljiva</a:t>
                </a:r>
                <a:r>
                  <a:rPr lang="sr-Latn-ME" sz="2800" dirty="0" smtClean="0"/>
                  <a:t>ča se može odrediti pomoću izraza</a:t>
                </a:r>
                <a:r>
                  <a:rPr lang="en-US" sz="2800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𝑅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  <m:r>
                            <a:rPr lang="en-US" sz="28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</a:rPr>
                        <m:t>𝑙𝑛</m:t>
                      </m:r>
                      <m:f>
                        <m:fPr>
                          <m:ctrlPr>
                            <a:rPr lang="sr-Latn-ME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ME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𝛺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just">
                  <a:buNone/>
                </a:pPr>
                <a:r>
                  <a:rPr lang="en-US" sz="2800" dirty="0" err="1" smtClean="0"/>
                  <a:t>Gdje</a:t>
                </a:r>
                <a:r>
                  <a:rPr lang="en-US" sz="2800" dirty="0" smtClean="0"/>
                  <a:t> je: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sr-Latn-ME" sz="2800" dirty="0"/>
                  <a:t>R – otpor rasprostiranja temeljnog uzemljivača [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𝛺</m:t>
                    </m:r>
                  </m:oMath>
                </a14:m>
                <a:r>
                  <a:rPr lang="sr-Latn-ME" sz="2800" dirty="0"/>
                  <a:t> ]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𝜌</m:t>
                    </m:r>
                  </m:oMath>
                </a14:m>
                <a:r>
                  <a:rPr lang="sr-Latn-ME" sz="2800" dirty="0"/>
                  <a:t> – specifična električna otpornost tla [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𝛺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sr-Latn-ME" sz="2800" dirty="0"/>
                  <a:t> ] </a:t>
                </a:r>
              </a:p>
              <a:p>
                <a:pPr marL="0" indent="0">
                  <a:buNone/>
                </a:pPr>
                <a:r>
                  <a:rPr lang="sr-Latn-ME" sz="2800" dirty="0" smtClean="0"/>
                  <a:t> </a:t>
                </a:r>
                <a:r>
                  <a:rPr lang="sr-Latn-ME" sz="2800" dirty="0"/>
                  <a:t>a – ona stranica poprečnog presjeka koja je 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</a:t>
                </a:r>
                <a:r>
                  <a:rPr lang="sr-Latn-ME" sz="2800" dirty="0" smtClean="0"/>
                  <a:t>paralelna </a:t>
                </a:r>
                <a:r>
                  <a:rPr lang="sr-Latn-ME" sz="2800" dirty="0"/>
                  <a:t>sa površinom zemlje [mm] </a:t>
                </a:r>
              </a:p>
              <a:p>
                <a:pPr marL="0" indent="0">
                  <a:buNone/>
                </a:pPr>
                <a:r>
                  <a:rPr lang="sr-Latn-ME" sz="2800" dirty="0" smtClean="0"/>
                  <a:t> </a:t>
                </a:r>
                <a:r>
                  <a:rPr lang="sr-Latn-ME" sz="2800" dirty="0"/>
                  <a:t>h – dubina [m] na kojoj se ukopava uzemljivač</a:t>
                </a:r>
                <a:endParaRPr lang="sr-Latn-ME" sz="2800" dirty="0">
                  <a:effectLst/>
                </a:endParaRPr>
              </a:p>
              <a:p>
                <a:pPr marL="0" indent="0" algn="just">
                  <a:buNone/>
                </a:pPr>
                <a:endParaRPr lang="sr-Latn-ME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2"/>
                <a:stretch>
                  <a:fillRect l="-1481" t="-1051" r="-148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985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Odre</a:t>
            </a:r>
            <a:r>
              <a:rPr lang="sr-Latn-ME" sz="3200" dirty="0" smtClean="0"/>
              <a:t>đivanje nivoa zaštite spoljašnje gromobranske instalacije</a:t>
            </a:r>
            <a:endParaRPr lang="sr-Latn-M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sr-Latn-ME" sz="2800" dirty="0"/>
                  <a:t>Objekat se može smatrati zaštićenim od direktnog udara groma ako je vjerovatnoća pražnjenja mimo gromobranske zaštite manja od neke prihvatljive vrijednosti</a:t>
                </a:r>
                <a:r>
                  <a:rPr lang="sr-Latn-ME" dirty="0"/>
                  <a:t>. </a:t>
                </a:r>
                <a:endParaRPr lang="sr-Latn-ME" dirty="0" smtClean="0"/>
              </a:p>
              <a:p>
                <a:pPr algn="just"/>
                <a:r>
                  <a:rPr lang="sr-Latn-ME" sz="2800" dirty="0"/>
                  <a:t>Godišnja gustina pražnjenja u površinu zemlje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sr-Latn-ME" sz="2800" i="1">
                          <a:latin typeface="Cambria Math"/>
                        </a:rPr>
                        <m:t>=0,04∙</m:t>
                      </m:r>
                      <m:sSubSup>
                        <m:sSubSup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sr-Latn-ME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sr-Latn-ME" sz="2800" i="1">
                              <a:latin typeface="Cambria Math"/>
                            </a:rPr>
                            <m:t>1,25</m:t>
                          </m:r>
                        </m:sup>
                      </m:sSubSup>
                      <m:r>
                        <a:rPr lang="sr-Latn-ME" sz="2800" i="1">
                          <a:latin typeface="Cambria Math"/>
                        </a:rPr>
                        <m:t>  (</m:t>
                      </m:r>
                      <m:r>
                        <a:rPr lang="sr-Latn-ME" sz="2800" i="1">
                          <a:latin typeface="Cambria Math"/>
                        </a:rPr>
                        <m:t>𝑢𝑑𝑎𝑟𝑎</m:t>
                      </m:r>
                      <m:r>
                        <a:rPr lang="sr-Latn-ME" sz="2800" i="1">
                          <a:latin typeface="Cambria Math"/>
                        </a:rPr>
                        <m:t>/ </m:t>
                      </m:r>
                      <m:sSup>
                        <m:sSup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sz="2800" i="1">
                              <a:latin typeface="Cambria Math"/>
                            </a:rPr>
                            <m:t>𝑘𝑚</m:t>
                          </m:r>
                        </m:e>
                        <m:sup>
                          <m:r>
                            <a:rPr lang="sr-Latn-ME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ME" sz="2800" i="1">
                          <a:latin typeface="Cambria Math"/>
                        </a:rPr>
                        <m:t> </m:t>
                      </m:r>
                      <m:r>
                        <a:rPr lang="sr-Latn-ME" sz="2800" i="1">
                          <a:latin typeface="Cambria Math"/>
                        </a:rPr>
                        <m:t>𝑔𝑜𝑑</m:t>
                      </m:r>
                      <m:r>
                        <a:rPr lang="sr-Latn-ME" sz="2800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sr-Latn-ME" sz="2800" dirty="0"/>
              </a:p>
              <a:p>
                <a:pPr algn="just"/>
                <a:r>
                  <a:rPr lang="sr-Latn-ME" sz="2800" dirty="0"/>
                  <a:t>Učestanost direktnih udara groma Nd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sr-Latn-ME" sz="28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sr-Latn-ME" sz="28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sz="28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sr-Latn-ME" sz="2800" i="1"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sr-Latn-ME" sz="2800" i="1">
                          <a:latin typeface="Cambria Math"/>
                        </a:rPr>
                        <m:t>  (</m:t>
                      </m:r>
                      <m:r>
                        <a:rPr lang="sr-Latn-ME" sz="2800" i="1">
                          <a:latin typeface="Cambria Math"/>
                        </a:rPr>
                        <m:t>𝑏𝑟𝑜𝑗</m:t>
                      </m:r>
                      <m:r>
                        <a:rPr lang="sr-Latn-ME" sz="2800" i="1">
                          <a:latin typeface="Cambria Math"/>
                        </a:rPr>
                        <m:t> </m:t>
                      </m:r>
                      <m:r>
                        <a:rPr lang="sr-Latn-ME" sz="2800" i="1">
                          <a:latin typeface="Cambria Math"/>
                        </a:rPr>
                        <m:t>𝑢𝑑𝑎𝑟𝑎</m:t>
                      </m:r>
                      <m:r>
                        <a:rPr lang="sr-Latn-ME" sz="2800" i="1">
                          <a:latin typeface="Cambria Math"/>
                        </a:rPr>
                        <m:t>/</m:t>
                      </m:r>
                      <m:r>
                        <a:rPr lang="sr-Latn-ME" sz="2800" i="1">
                          <a:latin typeface="Cambria Math"/>
                        </a:rPr>
                        <m:t>𝑔𝑜𝑑</m:t>
                      </m:r>
                      <m:r>
                        <a:rPr lang="sr-Latn-ME" sz="2800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sr-Latn-ME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latin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+6∙</m:t>
                      </m:r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sr-Latn-ME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+9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ME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sr-Latn-ME" sz="2800" dirty="0"/>
              </a:p>
              <a:p>
                <a:pPr marL="0" indent="0" algn="just">
                  <a:buNone/>
                </a:pPr>
                <a:endParaRPr lang="sr-Latn-ME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  <a:blipFill rotWithShape="1">
                <a:blip r:embed="rId2"/>
                <a:stretch>
                  <a:fillRect l="-1481" t="-1164" r="-148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13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14</a:t>
            </a:fld>
            <a:endParaRPr lang="sr-Latn-M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sr-Latn-ME" i="1" dirty="0" smtClean="0"/>
              </a:p>
              <a:p>
                <a:pPr marL="0" indent="0">
                  <a:buNone/>
                </a:pPr>
                <a:endParaRPr lang="sr-Latn-ME" i="1" dirty="0"/>
              </a:p>
              <a:p>
                <a:pPr marL="0" indent="0">
                  <a:buNone/>
                </a:pPr>
                <a:endParaRPr lang="sr-Latn-ME" i="1" dirty="0"/>
              </a:p>
              <a:p>
                <a:pPr marL="0" indent="0">
                  <a:buNone/>
                </a:pPr>
                <a:endParaRPr lang="sr-Latn-ME" i="1" dirty="0"/>
              </a:p>
              <a:p>
                <a:pPr marL="0" indent="0" algn="ctr">
                  <a:buNone/>
                </a:pPr>
                <a:endParaRPr lang="sr-Latn-ME" sz="2000" i="1" dirty="0" smtClean="0"/>
              </a:p>
              <a:p>
                <a:pPr marL="0" indent="0" algn="ctr">
                  <a:buNone/>
                </a:pPr>
                <a:r>
                  <a:rPr lang="sr-Latn-ME" sz="2000" i="1" dirty="0" smtClean="0"/>
                  <a:t>ekvivalentna </a:t>
                </a:r>
                <a:r>
                  <a:rPr lang="sr-Latn-ME" sz="2000" i="1" dirty="0"/>
                  <a:t>prihvatna površina jednostavnog štićenog objekta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sr-Latn-ME" sz="2000" dirty="0" smtClean="0"/>
              </a:p>
              <a:p>
                <a:pPr marL="0" indent="0" algn="ctr">
                  <a:buNone/>
                </a:pPr>
                <a:endParaRPr lang="sr-Latn-ME" sz="2000" dirty="0"/>
              </a:p>
              <a:p>
                <a:r>
                  <a:rPr lang="sr-Latn-ME" sz="2800" dirty="0"/>
                  <a:t>Efikasnost gromobranske instalacije</a:t>
                </a:r>
              </a:p>
              <a:p>
                <a:r>
                  <a:rPr lang="sr-Latn-ME" sz="2800" dirty="0"/>
                  <a:t>Učestanost udara groma na godišnjem nivou </a:t>
                </a:r>
                <a:r>
                  <a:rPr lang="sr-Latn-ME" sz="2800" dirty="0" smtClean="0"/>
                  <a:t>koja </a:t>
                </a:r>
                <a:r>
                  <a:rPr lang="sr-Latn-ME" sz="2800" dirty="0"/>
                  <a:t>se može tolerisati Nc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3∙</m:t>
                          </m:r>
                          <m:sSup>
                            <m:sSup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ME" sz="28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ME" sz="28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ME" sz="28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ME" sz="2800" dirty="0"/>
              </a:p>
              <a:p>
                <a:pPr marL="0" indent="0">
                  <a:buNone/>
                </a:pPr>
                <a:endParaRPr lang="sr-Latn-ME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8407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sr-Latn-ME" sz="2800" dirty="0"/>
              </a:p>
              <a:p>
                <a:pPr marL="0" indent="0" algn="just">
                  <a:buNone/>
                </a:pPr>
                <a:r>
                  <a:rPr lang="sr-Latn-ME" sz="2800" dirty="0"/>
                  <a:t>Nc</a:t>
                </a:r>
                <a14:m>
                  <m:oMath xmlns:m="http://schemas.openxmlformats.org/officeDocument/2006/math">
                    <m:r>
                      <a:rPr lang="sr-Latn-ME" sz="2800">
                        <a:latin typeface="Cambria Math"/>
                      </a:rPr>
                      <m:t> </m:t>
                    </m:r>
                    <m:r>
                      <a:rPr lang="sr-Latn-ME" sz="2800" i="1">
                        <a:latin typeface="Cambria Math"/>
                      </a:rPr>
                      <m:t>≥</m:t>
                    </m:r>
                  </m:oMath>
                </a14:m>
                <a:r>
                  <a:rPr lang="sr-Latn-ME" sz="2800" dirty="0"/>
                  <a:t> Nd nije potrebna gromobranska instalacija, u suprotnom se računa efikasnost gromobranske zaštite</a:t>
                </a:r>
              </a:p>
              <a:p>
                <a:pPr marL="0" indent="0">
                  <a:buNone/>
                </a:pPr>
                <a:endParaRPr lang="sr-Latn-ME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sr-Latn-ME" sz="28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sr-Latn-ME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ME" sz="2800" dirty="0"/>
              </a:p>
              <a:p>
                <a:pPr marL="0" indent="0">
                  <a:buNone/>
                </a:pPr>
                <a:r>
                  <a:rPr lang="sr-Latn-ME" sz="2800" dirty="0" smtClean="0"/>
                  <a:t>U zavisnosti od vrijednosti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r-Latn-ME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r-Latn-ME" sz="2800" dirty="0" smtClean="0"/>
                  <a:t> vrši se izbor nivoa zaštite gromobranske instalacije.</a:t>
                </a:r>
                <a:endParaRPr lang="sr-Latn-ME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15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 algn="ctr">
              <a:buNone/>
            </a:pPr>
            <a:endParaRPr lang="sr-Latn-ME" sz="2400" dirty="0" smtClean="0"/>
          </a:p>
          <a:p>
            <a:pPr marL="0" indent="0" algn="ctr">
              <a:buNone/>
            </a:pPr>
            <a:endParaRPr lang="sr-Latn-ME" sz="2400" dirty="0" smtClean="0"/>
          </a:p>
          <a:p>
            <a:pPr marL="0" indent="0" algn="ctr">
              <a:buNone/>
            </a:pPr>
            <a:r>
              <a:rPr lang="sr-Latn-ME" sz="2400" dirty="0" smtClean="0"/>
              <a:t>Izbor </a:t>
            </a:r>
            <a:r>
              <a:rPr lang="sr-Latn-ME" sz="2400" dirty="0"/>
              <a:t>nivoa zaštite gromobranske instalacije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16</a:t>
            </a:fld>
            <a:endParaRPr lang="sr-Latn-ME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70364"/>
                  </p:ext>
                </p:extLst>
              </p:nvPr>
            </p:nvGraphicFramePr>
            <p:xfrm>
              <a:off x="683568" y="1412776"/>
              <a:ext cx="7848872" cy="2736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06271"/>
                    <a:gridCol w="1838145"/>
                    <a:gridCol w="2187487"/>
                    <a:gridCol w="1916969"/>
                  </a:tblGrid>
                  <a:tr h="68407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Amplituda struje groma I (kA)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Udarno rastojanje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𝑢𝑑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ME" sz="1600" dirty="0">
                              <a:effectLst/>
                            </a:rPr>
                            <a:t> (m)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 smtClean="0">
                              <a:effectLst/>
                            </a:rPr>
                            <a:t>Računska    efikasnost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 b="1" i="0" smtClean="0">
                                      <a:effectLst/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Nivo zaštite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84076"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endParaRPr lang="sr-Latn-ME" sz="1000" dirty="0" smtClean="0">
                            <a:effectLst/>
                          </a:endParaRPr>
                        </a:p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sr-Latn-ME" sz="1000" dirty="0">
                              <a:effectLst/>
                            </a:rPr>
                            <a:t> </a:t>
                          </a:r>
                          <a:endParaRPr lang="sr-Latn-ME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endParaRPr lang="sr-Latn-ME" sz="1000" dirty="0" smtClean="0">
                            <a:effectLst/>
                          </a:endParaRPr>
                        </a:p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sr-Latn-ME" sz="1000" dirty="0">
                              <a:effectLst/>
                            </a:rPr>
                            <a:t> </a:t>
                          </a:r>
                          <a:endParaRPr lang="sr-Latn-ME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sr-Latn-ME" sz="1600" dirty="0" smtClean="0">
                            <a:effectLst/>
                          </a:endParaRPr>
                        </a:p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ME" sz="1600" dirty="0">
                              <a:effectLst/>
                            </a:rPr>
                            <a:t>&gt;0,98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 smtClean="0">
                              <a:effectLst/>
                            </a:rPr>
                            <a:t>Nivo </a:t>
                          </a:r>
                          <a:r>
                            <a:rPr lang="sr-Latn-ME" sz="1400" dirty="0">
                              <a:effectLst/>
                            </a:rPr>
                            <a:t>I sa dodatnim mjerama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2,8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20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 smtClean="0">
                              <a:effectLst/>
                            </a:rPr>
                            <a:t>0,98</a:t>
                          </a:r>
                          <a14:m>
                            <m:oMath xmlns:m="http://schemas.openxmlformats.org/officeDocument/2006/math">
                              <m:r>
                                <a:rPr lang="sr-Latn-ME" sz="16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ME" sz="1600" dirty="0">
                              <a:effectLst/>
                            </a:rPr>
                            <a:t>&gt;0,95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5,2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30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0,95</a:t>
                          </a:r>
                          <a14:m>
                            <m:oMath xmlns:m="http://schemas.openxmlformats.org/officeDocument/2006/math">
                              <m:r>
                                <a:rPr lang="sr-Latn-ME" sz="16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ME" sz="1600" dirty="0">
                              <a:effectLst/>
                            </a:rPr>
                            <a:t>&gt;0,90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II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9,5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45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0,90</a:t>
                          </a:r>
                          <a14:m>
                            <m:oMath xmlns:m="http://schemas.openxmlformats.org/officeDocument/2006/math">
                              <m:r>
                                <a:rPr lang="sr-Latn-ME" sz="16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ME" sz="1600" dirty="0">
                              <a:effectLst/>
                            </a:rPr>
                            <a:t>&gt;0,80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III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14,7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60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0,80</a:t>
                          </a:r>
                          <a14:m>
                            <m:oMath xmlns:m="http://schemas.openxmlformats.org/officeDocument/2006/math">
                              <m:r>
                                <a:rPr lang="sr-Latn-ME" sz="1600">
                                  <a:effectLst/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sr-Latn-M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r-Latn-ME" sz="16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ME" sz="1600" dirty="0">
                              <a:effectLst/>
                            </a:rPr>
                            <a:t>&gt;0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IV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70364"/>
                  </p:ext>
                </p:extLst>
              </p:nvPr>
            </p:nvGraphicFramePr>
            <p:xfrm>
              <a:off x="683568" y="1412776"/>
              <a:ext cx="7848872" cy="2736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06271"/>
                    <a:gridCol w="1838145"/>
                    <a:gridCol w="2187487"/>
                    <a:gridCol w="1916969"/>
                  </a:tblGrid>
                  <a:tr h="684076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Amplituda struje groma I (kA)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3987" t="-6250" r="-223920" b="-3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1031" t="-6250" r="-87744" b="-3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600" dirty="0">
                              <a:effectLst/>
                            </a:rPr>
                            <a:t>Nivo zaštite</a:t>
                          </a:r>
                          <a:endParaRPr lang="sr-Latn-ME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84076"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endParaRPr lang="sr-Latn-ME" sz="1000" dirty="0" smtClean="0">
                            <a:effectLst/>
                          </a:endParaRPr>
                        </a:p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sr-Latn-ME" sz="1000" dirty="0">
                              <a:effectLst/>
                            </a:rPr>
                            <a:t> </a:t>
                          </a:r>
                          <a:endParaRPr lang="sr-Latn-ME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endParaRPr lang="sr-Latn-ME" sz="1000" dirty="0" smtClean="0">
                            <a:effectLst/>
                          </a:endParaRPr>
                        </a:p>
                        <a:p>
                          <a:pPr marL="342900" lvl="0" indent="-3429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sr-Latn-ME" sz="1000" dirty="0">
                              <a:effectLst/>
                            </a:rPr>
                            <a:t> </a:t>
                          </a:r>
                          <a:endParaRPr lang="sr-Latn-ME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1031" t="-105310" r="-87744" b="-212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 smtClean="0">
                              <a:effectLst/>
                            </a:rPr>
                            <a:t>Nivo </a:t>
                          </a:r>
                          <a:r>
                            <a:rPr lang="sr-Latn-ME" sz="1400" dirty="0">
                              <a:effectLst/>
                            </a:rPr>
                            <a:t>I sa dodatnim mjerama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2,8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20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1031" t="-414286" r="-87744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5,2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30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1031" t="-514286" r="-87744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II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9,5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45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1031" t="-614286" r="-87744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III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2038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14,7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800" dirty="0">
                              <a:effectLst/>
                            </a:rPr>
                            <a:t>60</a:t>
                          </a:r>
                          <a:endParaRPr lang="sr-Latn-ME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1031" t="-714286" r="-87744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ME" sz="1400" dirty="0">
                              <a:effectLst/>
                            </a:rPr>
                            <a:t>Nivo IV</a:t>
                          </a:r>
                          <a:endParaRPr lang="sr-Latn-M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4013" y="3283177"/>
            <a:ext cx="6399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ME" altLang="sr-Latn-R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Prenaponska zaštita elemenata postrojenja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800" dirty="0" smtClean="0"/>
              <a:t>Može se izvršiti na dva načina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err="1" smtClean="0"/>
              <a:t>Izbjegavanjem</a:t>
            </a:r>
            <a:r>
              <a:rPr lang="en-US" sz="2800" dirty="0" smtClean="0"/>
              <a:t> </a:t>
            </a:r>
            <a:r>
              <a:rPr lang="en-US" sz="2800" dirty="0" err="1" smtClean="0"/>
              <a:t>direktnog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sz="2800" dirty="0" smtClean="0"/>
              <a:t> </a:t>
            </a:r>
            <a:r>
              <a:rPr lang="en-US" sz="2800" dirty="0" err="1" smtClean="0"/>
              <a:t>groma</a:t>
            </a:r>
            <a:r>
              <a:rPr lang="en-US" sz="2800" dirty="0" smtClean="0"/>
              <a:t> u </a:t>
            </a:r>
            <a:r>
              <a:rPr lang="en-US" sz="2800" dirty="0" err="1" smtClean="0"/>
              <a:t>pristupne</a:t>
            </a:r>
            <a:r>
              <a:rPr lang="en-US" sz="2800" dirty="0" smtClean="0"/>
              <a:t> </a:t>
            </a:r>
            <a:r>
              <a:rPr lang="en-US" sz="2800" dirty="0" err="1" smtClean="0"/>
              <a:t>vodove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Ograni</a:t>
            </a:r>
            <a:r>
              <a:rPr lang="sr-Latn-ME" sz="2800" dirty="0" smtClean="0"/>
              <a:t>čavanje prenapona prije njegovog nailaska na element postojenja</a:t>
            </a:r>
          </a:p>
          <a:p>
            <a:pPr marL="0" indent="0" algn="just">
              <a:buNone/>
            </a:pPr>
            <a:endParaRPr lang="sr-Latn-ME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ME" sz="2800" dirty="0" smtClean="0"/>
              <a:t>Odvodnici prenapona</a:t>
            </a:r>
          </a:p>
          <a:p>
            <a:pPr marL="0" indent="0" algn="just">
              <a:buNone/>
            </a:pPr>
            <a:r>
              <a:rPr lang="sr-Latn-ME" sz="2800" dirty="0" smtClean="0"/>
              <a:t>Danas dominantna upotreba metal oksidnih odovdnika prenapona</a:t>
            </a:r>
            <a:endParaRPr lang="en-US" sz="2800" dirty="0" smtClean="0"/>
          </a:p>
          <a:p>
            <a:pPr marL="0" indent="0">
              <a:buNone/>
            </a:pP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17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ME" sz="2800" dirty="0" smtClean="0"/>
              <a:t>Prilikom djelovanja odvodnik mora ispuniti dva zadatka</a:t>
            </a:r>
            <a:r>
              <a:rPr lang="en-US" sz="2800" dirty="0" smtClean="0"/>
              <a:t>:</a:t>
            </a:r>
          </a:p>
          <a:p>
            <a:pPr lvl="0"/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porasta</a:t>
            </a:r>
            <a:r>
              <a:rPr lang="en-US" sz="2800" dirty="0"/>
              <a:t> </a:t>
            </a:r>
            <a:r>
              <a:rPr lang="en-US" sz="2800" dirty="0" err="1"/>
              <a:t>prenaponskog</a:t>
            </a:r>
            <a:r>
              <a:rPr lang="en-US" sz="2800" dirty="0"/>
              <a:t> </a:t>
            </a:r>
            <a:r>
              <a:rPr lang="en-US" sz="2800" dirty="0" err="1"/>
              <a:t>talasa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da </a:t>
            </a:r>
            <a:r>
              <a:rPr lang="en-US" sz="2800" dirty="0" err="1"/>
              <a:t>djeluje</a:t>
            </a:r>
            <a:r>
              <a:rPr lang="en-US" sz="2800" dirty="0"/>
              <a:t> </a:t>
            </a:r>
            <a:r>
              <a:rPr lang="en-US" sz="2800" dirty="0" err="1"/>
              <a:t>vrlo</a:t>
            </a:r>
            <a:r>
              <a:rPr lang="en-US" sz="2800" dirty="0"/>
              <a:t> </a:t>
            </a:r>
            <a:r>
              <a:rPr lang="en-US" sz="2800" dirty="0" err="1"/>
              <a:t>brzo</a:t>
            </a:r>
            <a:r>
              <a:rPr lang="sr-Latn-ME" sz="2800" dirty="0"/>
              <a:t> kao sklopni aparat i da uključujući malu vrijednost otpora prema zemlji odvede najveći dio energije talasa u zemlju</a:t>
            </a:r>
          </a:p>
          <a:p>
            <a:pPr lvl="0"/>
            <a:r>
              <a:rPr lang="sr-Latn-ME" sz="2800" dirty="0"/>
              <a:t>Nakon nastanka opasnog prenapona odovodnik treba da isključi vezu sa zemljom što prije, a najkasnije pri prvom prolasku struje kroz nulu</a:t>
            </a:r>
          </a:p>
          <a:p>
            <a:pPr marL="0" indent="0" algn="just">
              <a:buNone/>
            </a:pPr>
            <a:r>
              <a:rPr lang="en-US" sz="2800" dirty="0" smtClean="0"/>
              <a:t>MO </a:t>
            </a:r>
            <a:r>
              <a:rPr lang="en-US" sz="2800" dirty="0" err="1" smtClean="0"/>
              <a:t>odovdnici</a:t>
            </a:r>
            <a:r>
              <a:rPr lang="en-US" sz="2800" dirty="0" smtClean="0"/>
              <a:t> – </a:t>
            </a:r>
            <a:r>
              <a:rPr lang="en-US" sz="2800" dirty="0" err="1" smtClean="0"/>
              <a:t>izuzetno</a:t>
            </a:r>
            <a:r>
              <a:rPr lang="en-US" sz="2800" dirty="0" smtClean="0"/>
              <a:t> </a:t>
            </a:r>
            <a:r>
              <a:rPr lang="en-US" sz="2800" dirty="0" err="1" smtClean="0"/>
              <a:t>nelinearna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Trajni</a:t>
            </a:r>
            <a:r>
              <a:rPr lang="en-US" sz="2800" dirty="0" smtClean="0"/>
              <a:t> </a:t>
            </a:r>
            <a:r>
              <a:rPr lang="en-US" sz="2800" dirty="0" err="1" smtClean="0"/>
              <a:t>radni</a:t>
            </a:r>
            <a:r>
              <a:rPr lang="en-US" sz="2800" dirty="0" smtClean="0"/>
              <a:t> </a:t>
            </a:r>
            <a:r>
              <a:rPr lang="en-US" sz="2800" dirty="0" err="1" smtClean="0"/>
              <a:t>napon</a:t>
            </a:r>
            <a:r>
              <a:rPr lang="en-US" sz="2800" dirty="0" smtClean="0"/>
              <a:t> </a:t>
            </a:r>
            <a:r>
              <a:rPr lang="en-US" sz="2800" dirty="0" err="1" smtClean="0"/>
              <a:t>Uc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Nazivna</a:t>
            </a:r>
            <a:r>
              <a:rPr lang="en-US" sz="2800" dirty="0" smtClean="0"/>
              <a:t> </a:t>
            </a:r>
            <a:r>
              <a:rPr lang="en-US" sz="2800" dirty="0" err="1" smtClean="0"/>
              <a:t>struja</a:t>
            </a:r>
            <a:r>
              <a:rPr lang="en-US" sz="2800" dirty="0" smtClean="0"/>
              <a:t> </a:t>
            </a:r>
            <a:r>
              <a:rPr lang="en-US" sz="2800" dirty="0" err="1" smtClean="0"/>
              <a:t>odvo</a:t>
            </a:r>
            <a:r>
              <a:rPr lang="sr-Latn-ME" sz="2800" smtClean="0"/>
              <a:t>đenja In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18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Modelovanje udara</a:t>
            </a:r>
            <a:r>
              <a:rPr lang="sr-Latn-ME" sz="4000" dirty="0" smtClean="0"/>
              <a:t> atmosferskog pražnjenja u objekat mašinske zgrade male hidroelektrane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16x12x10 m</a:t>
            </a:r>
          </a:p>
          <a:p>
            <a:pPr marL="0" indent="0">
              <a:buNone/>
            </a:pPr>
            <a:endParaRPr lang="sr-Latn-ME" sz="2800" dirty="0"/>
          </a:p>
          <a:p>
            <a:pPr marL="0" indent="0">
              <a:buNone/>
            </a:pPr>
            <a:endParaRPr lang="sr-Latn-ME" sz="2800" dirty="0" smtClean="0"/>
          </a:p>
          <a:p>
            <a:pPr marL="0" indent="0">
              <a:buNone/>
            </a:pPr>
            <a:endParaRPr lang="sr-Latn-ME" sz="2800" dirty="0"/>
          </a:p>
          <a:p>
            <a:pPr marL="0" indent="0">
              <a:buNone/>
            </a:pPr>
            <a:endParaRPr lang="sr-Latn-ME" sz="2800" dirty="0" smtClean="0"/>
          </a:p>
          <a:p>
            <a:pPr marL="0" indent="0">
              <a:buNone/>
            </a:pPr>
            <a:endParaRPr lang="sr-Latn-ME" sz="2800" dirty="0"/>
          </a:p>
          <a:p>
            <a:pPr marL="0" indent="0">
              <a:buNone/>
            </a:pPr>
            <a:endParaRPr lang="sr-Latn-ME" sz="2800" dirty="0" smtClean="0"/>
          </a:p>
          <a:p>
            <a:pPr marL="0" indent="0" algn="ctr">
              <a:buNone/>
            </a:pPr>
            <a:endParaRPr lang="sr-Latn-ME" sz="2000" dirty="0" smtClean="0"/>
          </a:p>
          <a:p>
            <a:pPr marL="0" indent="0" algn="ctr">
              <a:buNone/>
            </a:pPr>
            <a:r>
              <a:rPr lang="sr-Latn-ME" sz="2000" dirty="0" smtClean="0"/>
              <a:t>Mašinska </a:t>
            </a:r>
            <a:r>
              <a:rPr lang="sr-Latn-ME" sz="2000" dirty="0"/>
              <a:t>zgrada male hidroelektrane koja se razmatra u modelu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19</a:t>
            </a:fld>
            <a:endParaRPr lang="sr-Latn-ME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8488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000" dirty="0" smtClean="0"/>
              <a:t>Uvod</a:t>
            </a:r>
            <a:endParaRPr lang="sr-Latn-M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sz="2800" dirty="0" smtClean="0"/>
              <a:t>Po evropskim standardima granica od 10 MW razdvaja male hidroelektrane ( mHE) od postrojenja  koja ne spadaju u tu kategoriju.</a:t>
            </a:r>
          </a:p>
          <a:p>
            <a:pPr marL="0" indent="0" algn="just">
              <a:buNone/>
            </a:pPr>
            <a:r>
              <a:rPr lang="sr-Latn-ME" sz="2800" dirty="0" smtClean="0"/>
              <a:t>Rad se bavi prenaposnkom zaštitom samih objekata mHE kao i zaštitom elemenata od kojih se mHE sastoji.</a:t>
            </a:r>
          </a:p>
          <a:p>
            <a:pPr marL="0" indent="0" algn="just">
              <a:buNone/>
            </a:pPr>
            <a:r>
              <a:rPr lang="sr-Latn-ME" sz="2800" dirty="0" smtClean="0"/>
              <a:t>Opisani su sami prenaponi , njihov nastanak kao i veličine koje su karakteristične za prenapon, zatim sistem spoljašnje gromobranske instalacije.</a:t>
            </a:r>
          </a:p>
          <a:p>
            <a:pPr marL="0" indent="0" algn="just">
              <a:buNone/>
            </a:pPr>
            <a:r>
              <a:rPr lang="sr-Latn-ME" sz="2800" dirty="0" smtClean="0"/>
              <a:t>Izvršena je analiza udara atmosferskog pražnjenja u objekat mašinske zgrade mHE.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2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r-Latn-ME" sz="2800" dirty="0"/>
                  <a:t>prihvatni sistem sačinjavaju 2 šiljka, visine 4,817 m, koja se nalaze na rastojanju od 8 m, 4 spusna provodnika, 2 sa obije strane zgrade istih karakteristika i dužine 17 m. Temeljni uzemljivač načinjen od 5 traka od 12 m i 4 trake od 16 m dužine. Strujni talas se modeluje pomoću dvostruke eksponencijalne funkcije.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sr-Latn-ME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sr-Latn-ME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𝑏𝑡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ME" sz="2800" dirty="0" smtClean="0"/>
              </a:p>
              <a:p>
                <a:pPr algn="just"/>
                <a:r>
                  <a:rPr lang="sr-Latn-ME" sz="2800" dirty="0" smtClean="0"/>
                  <a:t>Grafici dobijeni primjenom programskog paketa </a:t>
                </a:r>
                <a:r>
                  <a:rPr lang="sr-Latn-ME" sz="2800" smtClean="0"/>
                  <a:t>Matlab Simulink</a:t>
                </a:r>
                <a:r>
                  <a:rPr lang="sr-Latn-ME" sz="2800" dirty="0" smtClean="0"/>
                  <a:t>.</a:t>
                </a:r>
                <a:endParaRPr lang="sr-Latn-ME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259" t="-1082" r="-148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20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Latn-ME" dirty="0" smtClean="0"/>
                  <a:t>Svi parametri su predstavljeni zamjenskim Pi šemama.</a:t>
                </a:r>
              </a:p>
              <a:p>
                <a:r>
                  <a:rPr lang="sr-Latn-ME" dirty="0" smtClean="0"/>
                  <a:t>U modelu se </a:t>
                </a:r>
                <a:r>
                  <a:rPr lang="sr-Latn-ME" dirty="0"/>
                  <a:t>udar groma </a:t>
                </a:r>
                <a:r>
                  <a:rPr lang="sr-Latn-ME" dirty="0" smtClean="0"/>
                  <a:t>predstavlja </a:t>
                </a:r>
                <a:r>
                  <a:rPr lang="sr-Latn-ME" dirty="0"/>
                  <a:t>pomoću kontrolisanog strujnog izvora talasnog oblika 10/350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/>
                      </a:rPr>
                      <m:t>𝜇</m:t>
                    </m:r>
                    <m:r>
                      <a:rPr lang="sr-Latn-ME" i="1">
                        <a:latin typeface="Cambria Math"/>
                      </a:rPr>
                      <m:t>𝑠</m:t>
                    </m:r>
                    <m:r>
                      <a:rPr lang="sr-Latn-ME" i="1">
                        <a:latin typeface="Cambria Math"/>
                      </a:rPr>
                      <m:t>/</m:t>
                    </m:r>
                    <m:r>
                      <a:rPr lang="sr-Latn-ME" i="1">
                        <a:latin typeface="Cambria Math"/>
                      </a:rPr>
                      <m:t>𝜇</m:t>
                    </m:r>
                    <m:r>
                      <a:rPr lang="sr-Latn-ME" i="1">
                        <a:latin typeface="Cambria Math"/>
                      </a:rPr>
                      <m:t>𝑠</m:t>
                    </m:r>
                  </m:oMath>
                </a14:m>
                <a:r>
                  <a:rPr lang="sr-Latn-ME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sr-Latn-ME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 </m:t>
                    </m:r>
                  </m:oMath>
                </a14:m>
                <a:r>
                  <a:rPr lang="sr-Latn-ME" dirty="0"/>
                  <a:t>amplitude 100 kA.</a:t>
                </a:r>
                <a:endParaRPr lang="sr-Latn-ME" dirty="0" smtClean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 algn="ctr">
                  <a:buNone/>
                </a:pPr>
                <a:endParaRPr lang="sr-Latn-ME" sz="2000" dirty="0" smtClean="0"/>
              </a:p>
              <a:p>
                <a:pPr marL="0" indent="0" algn="ctr">
                  <a:buNone/>
                </a:pPr>
                <a:r>
                  <a:rPr lang="sr-Latn-ME" sz="2000" dirty="0" smtClean="0"/>
                  <a:t>Talasni oblik struje atmosferskog pražnjenja</a:t>
                </a:r>
                <a:endParaRPr lang="sr-Latn-ME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630" t="-256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21</a:t>
            </a:fld>
            <a:endParaRPr lang="sr-Latn-ME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5" y="3717032"/>
            <a:ext cx="828092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 algn="ctr">
              <a:buNone/>
            </a:pPr>
            <a:endParaRPr lang="sr-Latn-ME" sz="2000" i="1" dirty="0" smtClean="0"/>
          </a:p>
          <a:p>
            <a:pPr marL="0" indent="0" algn="ctr">
              <a:buNone/>
            </a:pPr>
            <a:r>
              <a:rPr lang="sr-Latn-ME" sz="2000" i="1" dirty="0" smtClean="0"/>
              <a:t>Oblik </a:t>
            </a:r>
            <a:r>
              <a:rPr lang="sr-Latn-ME" sz="2000" i="1" dirty="0"/>
              <a:t>i vrijednost napona koji vlada na spusnom provodniku kada kroz njega protiče struja atmosferskog pražnjenja (najteži slučaj)</a:t>
            </a:r>
            <a:endParaRPr lang="sr-Latn-ME" sz="2000" dirty="0"/>
          </a:p>
          <a:p>
            <a:pPr marL="0" indent="0" algn="just">
              <a:buNone/>
            </a:pPr>
            <a:r>
              <a:rPr lang="sr-Latn-ME" sz="2800" dirty="0" smtClean="0"/>
              <a:t>Vrijednost napona u udarnom početnom trenutku raste do čak 290 MV, ali kako se i na grafiku vidi vrijednost napona opada veoma brzo.</a:t>
            </a:r>
            <a:endParaRPr lang="sr-Latn-ME" sz="2800" dirty="0"/>
          </a:p>
          <a:p>
            <a:pPr marL="0" indent="0" algn="just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22</a:t>
            </a:fld>
            <a:endParaRPr lang="sr-Latn-ME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411"/>
            <a:ext cx="8424935" cy="2104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 algn="ctr">
              <a:buNone/>
            </a:pPr>
            <a:r>
              <a:rPr lang="sr-Latn-ME" sz="2000" dirty="0" smtClean="0"/>
              <a:t>Dio struje atmosferskog pražnjenja koji protiče kroz jedan spusni provodnik koji je najpogođeniji udarom</a:t>
            </a:r>
          </a:p>
          <a:p>
            <a:pPr marL="0" indent="0">
              <a:buNone/>
            </a:pPr>
            <a:r>
              <a:rPr lang="sr-Latn-ME" sz="2800" dirty="0" smtClean="0"/>
              <a:t>Maksimalna vrijednost struje  koja teče kroz spusni provodnik iznosi 31,5 kA.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23</a:t>
            </a:fld>
            <a:endParaRPr lang="sr-Latn-ME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6848"/>
            <a:ext cx="8496944" cy="275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000" dirty="0" smtClean="0"/>
              <a:t>Zaključak</a:t>
            </a:r>
            <a:endParaRPr lang="sr-Latn-M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ME" sz="2800" dirty="0" smtClean="0"/>
          </a:p>
          <a:p>
            <a:pPr marL="0" indent="0" algn="just">
              <a:buNone/>
            </a:pPr>
            <a:r>
              <a:rPr lang="sr-Latn-ME" sz="2800" dirty="0" smtClean="0"/>
              <a:t>Modelovanjem udara atmosferskog pražnjenja u objekat mašinske zgrade objekta male hidroelektrane se moglo uvidjeti kolika naprezanja trpi sistem gromobranske instalacije u prvom redu i koliko je važno na pravi način pristupiti projektovanju sistema gromobranske instalacije.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400" smtClean="0">
                <a:solidFill>
                  <a:schemeClr val="tx1"/>
                </a:solidFill>
              </a:rPr>
              <a:t>24</a:t>
            </a:fld>
            <a:endParaRPr lang="sr-Latn-M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mtClean="0"/>
              <a:t>Pitanja za diskusiju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en-US" sz="2800" smtClean="0"/>
              <a:t>U radu je atmosfersko pra</a:t>
            </a:r>
            <a:r>
              <a:rPr lang="sr-Latn-ME" sz="2800" smtClean="0"/>
              <a:t>žnjenje  modelovano samo prvim udarom talasnog oblika 10</a:t>
            </a:r>
            <a:r>
              <a:rPr lang="en-US" sz="2800" smtClean="0"/>
              <a:t>/350 µs. U kojoj mjeri  na dobijene rezultate uti</a:t>
            </a:r>
            <a:r>
              <a:rPr lang="sr-Latn-ME" sz="2800" smtClean="0"/>
              <a:t>ču naredni  udari atmosferskog pražnjenja i kako se oni modeluju?</a:t>
            </a:r>
          </a:p>
          <a:p>
            <a:pPr algn="just"/>
            <a:r>
              <a:rPr lang="sr-Latn-ME" sz="2800" smtClean="0"/>
              <a:t>Da li i kako na rezultate proračuna utiče modelovanje uzemljivača (otpornost) uzemljivača ili udarna impendanska uzemljivača?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25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35777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 algn="ctr">
              <a:buNone/>
            </a:pPr>
            <a:r>
              <a:rPr lang="sr-Latn-ME" sz="4400" dirty="0" smtClean="0"/>
              <a:t>HVALA NA PAŽNJI!</a:t>
            </a:r>
            <a:endParaRPr lang="sr-Latn-ME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26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000" dirty="0" smtClean="0"/>
              <a:t>Prenaponi</a:t>
            </a:r>
            <a:endParaRPr lang="sr-Latn-M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Latn-ME" sz="2800" dirty="0"/>
              <a:t>P</a:t>
            </a:r>
            <a:r>
              <a:rPr lang="sr-Latn-ME" sz="2800" dirty="0" smtClean="0"/>
              <a:t>odrazumijevaju </a:t>
            </a:r>
            <a:r>
              <a:rPr lang="sr-Latn-ME" sz="2800" dirty="0"/>
              <a:t>svako povišenje napona između dvije tačke koje stvara električno polje između njih tako da ono može biti opasno po oštećenje izolacije između njih</a:t>
            </a:r>
            <a:r>
              <a:rPr lang="sr-Latn-ME" sz="2800" dirty="0" smtClean="0"/>
              <a:t>.</a:t>
            </a:r>
          </a:p>
          <a:p>
            <a:pPr marL="0" indent="0" algn="just">
              <a:buNone/>
            </a:pPr>
            <a:r>
              <a:rPr lang="sr-Latn-ME" sz="2800" dirty="0" smtClean="0">
                <a:effectLst/>
              </a:rPr>
              <a:t>Prema uzorku nastanka dijele se na</a:t>
            </a:r>
            <a:r>
              <a:rPr lang="en-US" sz="2800" dirty="0" smtClean="0">
                <a:effectLst/>
              </a:rPr>
              <a:t>:</a:t>
            </a:r>
          </a:p>
          <a:p>
            <a:pPr algn="just"/>
            <a:r>
              <a:rPr lang="en-US" sz="2800" dirty="0" err="1" smtClean="0">
                <a:effectLst/>
              </a:rPr>
              <a:t>Spolja</a:t>
            </a:r>
            <a:r>
              <a:rPr lang="sr-Latn-ME" sz="2800" dirty="0" smtClean="0"/>
              <a:t>šnje (atmosferske) prenapone</a:t>
            </a:r>
          </a:p>
          <a:p>
            <a:pPr algn="just"/>
            <a:r>
              <a:rPr lang="sr-Latn-ME" sz="2800" dirty="0" smtClean="0">
                <a:effectLst/>
              </a:rPr>
              <a:t>Unutrašnje prenapone</a:t>
            </a: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3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dirty="0" smtClean="0"/>
              <a:t>Nastanak atmosferskih prenapona</a:t>
            </a:r>
            <a:endParaRPr lang="sr-Latn-M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sz="2800" dirty="0"/>
              <a:t>Prenaponi atmosferskog porijekla nastaju uslijed pražnjenja elektriciteta koje je nagomilano u </a:t>
            </a:r>
            <a:r>
              <a:rPr lang="sr-Latn-ME" sz="2800" dirty="0" smtClean="0"/>
              <a:t>oblacima.</a:t>
            </a:r>
          </a:p>
          <a:p>
            <a:pPr marL="0" indent="0" algn="just">
              <a:buNone/>
            </a:pPr>
            <a:endParaRPr lang="sr-Latn-ME" sz="2800" dirty="0"/>
          </a:p>
          <a:p>
            <a:pPr marL="0" indent="0" algn="just">
              <a:buNone/>
            </a:pPr>
            <a:endParaRPr lang="sr-Latn-ME" sz="2800" dirty="0" smtClean="0"/>
          </a:p>
          <a:p>
            <a:pPr marL="0" indent="0" algn="just">
              <a:buNone/>
            </a:pPr>
            <a:endParaRPr lang="sr-Latn-ME" sz="2800" dirty="0"/>
          </a:p>
          <a:p>
            <a:pPr marL="0" indent="0" algn="just">
              <a:buNone/>
            </a:pPr>
            <a:endParaRPr lang="sr-Latn-ME" sz="2800" dirty="0" smtClean="0"/>
          </a:p>
          <a:p>
            <a:pPr marL="0" indent="0" algn="ctr">
              <a:buNone/>
            </a:pPr>
            <a:r>
              <a:rPr lang="sr-Latn-ME" sz="2000" i="1" dirty="0" smtClean="0"/>
              <a:t>Naelektrisanje u oblaku</a:t>
            </a:r>
          </a:p>
          <a:p>
            <a:pPr marL="0" indent="0" algn="just">
              <a:buNone/>
            </a:pPr>
            <a:r>
              <a:rPr lang="sr-Latn-ME" sz="2800" dirty="0" smtClean="0"/>
              <a:t>Sistem oblak zemlja čini jedan veliki kondenzator u kom jačina polja može dostići relativno velike vrijednosti.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4</a:t>
            </a:fld>
            <a:endParaRPr lang="sr-Latn-ME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40060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5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ME" sz="2800" dirty="0" smtClean="0"/>
              <a:t>U trenutku dostizanja kritične vrijednosti jačine polja stvaraju se uslovi za atmosfersko pražnjenje.</a:t>
            </a:r>
          </a:p>
          <a:p>
            <a:pPr marL="0" indent="0" algn="just">
              <a:buNone/>
            </a:pPr>
            <a:r>
              <a:rPr lang="sr-Latn-ME" sz="2800" dirty="0" smtClean="0"/>
              <a:t>Pražnjenje se sastoji iz više faza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err="1" smtClean="0"/>
              <a:t>Korona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Lider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Skokoviti</a:t>
            </a:r>
            <a:r>
              <a:rPr lang="en-US" sz="2800" dirty="0" smtClean="0"/>
              <a:t> </a:t>
            </a:r>
            <a:r>
              <a:rPr lang="en-US" sz="2800" dirty="0" err="1" smtClean="0"/>
              <a:t>lider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Proces</a:t>
            </a:r>
            <a:r>
              <a:rPr lang="en-US" sz="2800" dirty="0" smtClean="0"/>
              <a:t> </a:t>
            </a:r>
            <a:r>
              <a:rPr lang="en-US" sz="2800" dirty="0" err="1" smtClean="0"/>
              <a:t>glavnog</a:t>
            </a:r>
            <a:r>
              <a:rPr lang="en-US" sz="2800" dirty="0" smtClean="0"/>
              <a:t> </a:t>
            </a:r>
            <a:r>
              <a:rPr lang="en-US" sz="2800" dirty="0" err="1" smtClean="0"/>
              <a:t>pra</a:t>
            </a:r>
            <a:r>
              <a:rPr lang="sr-Latn-ME" sz="2800" dirty="0" smtClean="0"/>
              <a:t>žnjenja</a:t>
            </a:r>
          </a:p>
          <a:p>
            <a:pPr marL="0" indent="0" algn="just">
              <a:buNone/>
            </a:pPr>
            <a:r>
              <a:rPr lang="sr-Latn-ME" sz="2800" dirty="0" smtClean="0"/>
              <a:t>Struje mogu dostići vrijednosti i preko 100 kA.</a:t>
            </a:r>
          </a:p>
          <a:p>
            <a:pPr marL="0" indent="0" algn="just">
              <a:buNone/>
            </a:pPr>
            <a:r>
              <a:rPr lang="sr-Latn-ME" sz="2800" dirty="0" smtClean="0"/>
              <a:t>Pražnjenje praćeno jakim svjetlosnim i zvučnim efektima.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5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r-Latn-ME" sz="3200" dirty="0" smtClean="0"/>
              <a:t>Uticaj prenapona na male hidroelektrane</a:t>
            </a:r>
            <a:endParaRPr lang="sr-Latn-M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ME" sz="2800" dirty="0" smtClean="0"/>
              <a:t>Ogleda se </a:t>
            </a:r>
            <a:r>
              <a:rPr lang="sr-Latn-ME" sz="2800" dirty="0"/>
              <a:t>prije svega u naprezanju izolacije elemenata male hidroelektrane. Efekti koji nastaju prilikom udara atmosferskog pražnjenja u postrojenje su veoma štetni</a:t>
            </a:r>
            <a:r>
              <a:rPr lang="sr-Latn-ME" sz="2800" dirty="0" smtClean="0"/>
              <a:t>.</a:t>
            </a:r>
          </a:p>
          <a:p>
            <a:pPr marL="0" indent="0" algn="just">
              <a:buNone/>
            </a:pPr>
            <a:r>
              <a:rPr lang="sr-Latn-ME" sz="2800" dirty="0"/>
              <a:t>Atmosferski prenaponi mogu doći do postrojenja mHE na tri načina</a:t>
            </a:r>
            <a:r>
              <a:rPr lang="sr-Latn-ME" sz="2800" dirty="0" smtClean="0"/>
              <a:t>:</a:t>
            </a:r>
          </a:p>
          <a:p>
            <a:pPr lvl="0"/>
            <a:r>
              <a:rPr lang="sr-Latn-ME" sz="2800" dirty="0"/>
              <a:t>Proticanjem struje atmosferskog pražnjenja kroz prihvatni i spusni dio gromobranske instalacije, a potom kroz uzemljivač prilikom direktnog udara groma u postrojenje jer tada dolazi do povećanja potencijala uzemljivača </a:t>
            </a:r>
          </a:p>
          <a:p>
            <a:pPr lvl="0"/>
            <a:r>
              <a:rPr lang="sr-Latn-ME" sz="2800" dirty="0"/>
              <a:t>Preko priključka elektrane na mrežu </a:t>
            </a:r>
          </a:p>
          <a:p>
            <a:pPr lvl="0"/>
            <a:r>
              <a:rPr lang="sr-Latn-ME" sz="2800" dirty="0"/>
              <a:t>Elektromagnetnom spregom između provodnog puta struje atmosferskog pražnjenja i postrojenja </a:t>
            </a:r>
          </a:p>
          <a:p>
            <a:pPr marL="0" indent="0" algn="just">
              <a:buNone/>
            </a:pPr>
            <a:endParaRPr lang="sr-Latn-ME" sz="2800" dirty="0" smtClean="0"/>
          </a:p>
          <a:p>
            <a:pPr marL="0" indent="0" algn="just">
              <a:buNone/>
            </a:pPr>
            <a:endParaRPr lang="sr-Latn-ME" sz="2800" dirty="0" smtClean="0">
              <a:effectLst/>
            </a:endParaRP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6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Prenaponska zaštita objekata malih hidroelektrana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sz="2800" dirty="0"/>
              <a:t>Prenaponska zaštita objekata obuhvata principe zaštite objekata od direktnog udara atmosferskog pražnjenja kao i indirektnog </a:t>
            </a:r>
            <a:r>
              <a:rPr lang="sr-Latn-ME" sz="2800" dirty="0" smtClean="0"/>
              <a:t>uticaja </a:t>
            </a:r>
            <a:r>
              <a:rPr lang="sr-Latn-ME" sz="2800" dirty="0"/>
              <a:t>atmosferskih pražnjenja na instalacije i uređaje unutar štićenog </a:t>
            </a:r>
            <a:r>
              <a:rPr lang="sr-Latn-ME" sz="2800" dirty="0" smtClean="0"/>
              <a:t>objekta.</a:t>
            </a:r>
          </a:p>
          <a:p>
            <a:pPr marL="0" indent="0" algn="just">
              <a:buNone/>
            </a:pPr>
            <a:r>
              <a:rPr lang="sr-Latn-ME" sz="2800" dirty="0" smtClean="0"/>
              <a:t>Dijeli se na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err="1" smtClean="0"/>
              <a:t>Spolja</a:t>
            </a:r>
            <a:r>
              <a:rPr lang="sr-Latn-ME" sz="2800" dirty="0" smtClean="0"/>
              <a:t>šnju gromobransku zaštitu</a:t>
            </a:r>
          </a:p>
          <a:p>
            <a:pPr algn="just"/>
            <a:r>
              <a:rPr lang="sr-Latn-ME" sz="2800" dirty="0" smtClean="0"/>
              <a:t>Unutrašnju gromobransku zaštitu</a:t>
            </a:r>
            <a:endParaRPr lang="sr-Latn-M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7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r-Latn-ME" sz="3200" dirty="0" smtClean="0"/>
              <a:t>Elementi gromobranske instalacije</a:t>
            </a:r>
            <a:endParaRPr lang="sr-Latn-M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ME" sz="2800" dirty="0" smtClean="0"/>
              <a:t>Spoljašnja gromobranska instalacija se sastoji od</a:t>
            </a:r>
            <a:r>
              <a:rPr lang="en-US" sz="2800" dirty="0" smtClean="0"/>
              <a:t>:</a:t>
            </a:r>
          </a:p>
          <a:p>
            <a:pPr lvl="0"/>
            <a:r>
              <a:rPr lang="sr-Latn-ME" sz="2800" dirty="0" smtClean="0"/>
              <a:t>Prihvatn</a:t>
            </a:r>
            <a:r>
              <a:rPr lang="en-US" sz="2800" dirty="0" err="1" smtClean="0"/>
              <a:t>og</a:t>
            </a:r>
            <a:r>
              <a:rPr lang="sr-Latn-ME" sz="2800" dirty="0" smtClean="0"/>
              <a:t> sistem</a:t>
            </a:r>
            <a:r>
              <a:rPr lang="en-US" sz="2800" dirty="0" smtClean="0"/>
              <a:t>a</a:t>
            </a:r>
            <a:r>
              <a:rPr lang="sr-Latn-ME" sz="2800" dirty="0" smtClean="0"/>
              <a:t> </a:t>
            </a:r>
            <a:endParaRPr lang="sr-Latn-ME" sz="2800" dirty="0"/>
          </a:p>
          <a:p>
            <a:pPr lvl="0"/>
            <a:r>
              <a:rPr lang="sr-Latn-ME" sz="2800" dirty="0" smtClean="0"/>
              <a:t>Spusn</a:t>
            </a:r>
            <a:r>
              <a:rPr lang="en-US" sz="2800" dirty="0" err="1" smtClean="0"/>
              <a:t>og</a:t>
            </a:r>
            <a:r>
              <a:rPr lang="sr-Latn-ME" sz="2800" dirty="0" smtClean="0"/>
              <a:t> sistem</a:t>
            </a:r>
            <a:r>
              <a:rPr lang="en-US" sz="2800" dirty="0" smtClean="0"/>
              <a:t>a</a:t>
            </a:r>
            <a:r>
              <a:rPr lang="sr-Latn-ME" sz="2800" dirty="0" smtClean="0"/>
              <a:t> </a:t>
            </a:r>
            <a:endParaRPr lang="sr-Latn-ME" sz="2800" dirty="0"/>
          </a:p>
          <a:p>
            <a:pPr lvl="0"/>
            <a:r>
              <a:rPr lang="sr-Latn-ME" sz="2800" dirty="0" smtClean="0"/>
              <a:t>Sistem</a:t>
            </a:r>
            <a:r>
              <a:rPr lang="en-US" sz="2800" dirty="0" smtClean="0"/>
              <a:t>a</a:t>
            </a:r>
            <a:r>
              <a:rPr lang="sr-Latn-ME" sz="2800" dirty="0" smtClean="0"/>
              <a:t> </a:t>
            </a:r>
            <a:r>
              <a:rPr lang="sr-Latn-ME" sz="2800" dirty="0"/>
              <a:t>uzemljenja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Mo</a:t>
            </a:r>
            <a:r>
              <a:rPr lang="sr-Latn-ME" sz="2800" dirty="0" smtClean="0"/>
              <a:t>že biti izolovana i neizolovana.</a:t>
            </a:r>
          </a:p>
          <a:p>
            <a:pPr marL="0" lvl="0" indent="0">
              <a:buNone/>
            </a:pPr>
            <a:r>
              <a:rPr lang="sr-Latn-ME" sz="2800" dirty="0" smtClean="0"/>
              <a:t>Prihvatni sistem može biti izveden kao</a:t>
            </a:r>
            <a:r>
              <a:rPr lang="en-US" sz="2800" dirty="0" smtClean="0"/>
              <a:t>:</a:t>
            </a:r>
          </a:p>
          <a:p>
            <a:pPr lvl="0"/>
            <a:r>
              <a:rPr lang="sr-Latn-ME" sz="2800" dirty="0"/>
              <a:t>Štapna hvataljka </a:t>
            </a:r>
          </a:p>
          <a:p>
            <a:pPr lvl="0"/>
            <a:r>
              <a:rPr lang="sr-Latn-ME" sz="2800" dirty="0"/>
              <a:t>Sistem razapetih žica </a:t>
            </a:r>
          </a:p>
          <a:p>
            <a:r>
              <a:rPr lang="sr-Latn-ME" sz="2800" dirty="0"/>
              <a:t>Mreža provodnika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Bitna</a:t>
            </a:r>
            <a:r>
              <a:rPr lang="en-US" sz="2800" dirty="0" smtClean="0"/>
              <a:t> </a:t>
            </a:r>
            <a:r>
              <a:rPr lang="en-US" sz="2800" dirty="0" err="1" smtClean="0"/>
              <a:t>osobina</a:t>
            </a:r>
            <a:r>
              <a:rPr lang="en-US" sz="2800" dirty="0" smtClean="0"/>
              <a:t> </a:t>
            </a:r>
            <a:r>
              <a:rPr lang="en-US" sz="2800" dirty="0" err="1" smtClean="0"/>
              <a:t>prihvatnog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jeste</a:t>
            </a:r>
            <a:r>
              <a:rPr lang="sr-Latn-ME" sz="2800" dirty="0" smtClean="0"/>
              <a:t> njegova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sr-Latn-ME" sz="2800" dirty="0" smtClean="0"/>
              <a:t>štitna zona.</a:t>
            </a:r>
            <a:endParaRPr lang="sr-Latn-ME" sz="2800" dirty="0"/>
          </a:p>
          <a:p>
            <a:pPr marL="0" indent="0" algn="just">
              <a:buNone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z="2000" smtClean="0">
                <a:solidFill>
                  <a:schemeClr val="tx1"/>
                </a:solidFill>
              </a:rPr>
              <a:t>8</a:t>
            </a:fld>
            <a:endParaRPr lang="sr-Latn-M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Latn-ME" sz="2800" dirty="0" smtClean="0"/>
                  <a:t>Postoje dva pristupa za određivanje zaštitne zone</a:t>
                </a:r>
                <a:r>
                  <a:rPr lang="en-US" sz="2800" dirty="0" smtClean="0"/>
                  <a:t>:</a:t>
                </a:r>
              </a:p>
              <a:p>
                <a:pPr algn="just"/>
                <a:r>
                  <a:rPr lang="sr-Latn-ME" sz="2800" dirty="0" smtClean="0"/>
                  <a:t>Metod zaštitnog ugla</a:t>
                </a:r>
              </a:p>
              <a:p>
                <a:pPr algn="just"/>
                <a:r>
                  <a:rPr lang="sr-Latn-ME" sz="2800" dirty="0" smtClean="0"/>
                  <a:t>Metod kotrljajuće sfere</a:t>
                </a:r>
              </a:p>
              <a:p>
                <a:pPr marL="0" indent="0" algn="just">
                  <a:buNone/>
                </a:pPr>
                <a:r>
                  <a:rPr lang="sr-Latn-ME" sz="2800" dirty="0" smtClean="0"/>
                  <a:t>Zaštitna zona štapnog gromobrana ( najčešće korišteni ) se može odrediti pomoću izraza</a:t>
                </a:r>
                <a:r>
                  <a:rPr lang="en-US" sz="2800" dirty="0" smtClean="0"/>
                  <a:t>:</a:t>
                </a:r>
              </a:p>
              <a:p>
                <a:pPr marL="0" indent="0" algn="just">
                  <a:buNone/>
                </a:pPr>
                <a:endParaRPr lang="en-US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sr-Latn-ME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r-Latn-ME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sr-Latn-ME" sz="28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sr-Latn-ME" sz="28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sr-Latn-ME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800" i="1">
                              <a:latin typeface="Cambria Math"/>
                            </a:rPr>
                            <m:t>1,6</m:t>
                          </m:r>
                        </m:num>
                        <m:den>
                          <m:r>
                            <a:rPr lang="sr-Latn-ME" sz="28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sr-Latn-ME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ME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ME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sr-Latn-ME" sz="2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r-Latn-ME" sz="2800" i="1">
                                  <a:latin typeface="Cambria Math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  <m:r>
                        <a:rPr lang="sr-Latn-ME" sz="2800" i="1">
                          <a:latin typeface="Cambria Math"/>
                        </a:rPr>
                        <m:t>∙</m:t>
                      </m:r>
                      <m:r>
                        <a:rPr lang="sr-Latn-ME" sz="2800" i="1">
                          <a:latin typeface="Cambria Math"/>
                        </a:rPr>
                        <m:t>𝑝</m:t>
                      </m:r>
                      <m:r>
                        <a:rPr lang="sr-Latn-ME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sr-Latn-ME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  <a:blipFill rotWithShape="1">
                <a:blip r:embed="rId2"/>
                <a:stretch>
                  <a:fillRect l="-1481" t="-1066" r="-148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6B2E-61B4-4502-8BF8-8B5DC2104C04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55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1431</Words>
  <Application>Microsoft Office PowerPoint</Application>
  <PresentationFormat>On-screen Show (4:3)</PresentationFormat>
  <Paragraphs>233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Prenaponska zaštita objekata i elemenata postrojenja malih hidroelektrana</vt:lpstr>
      <vt:lpstr>Uvod</vt:lpstr>
      <vt:lpstr>Prenaponi</vt:lpstr>
      <vt:lpstr>Nastanak atmosferskih prenapona</vt:lpstr>
      <vt:lpstr>PowerPoint Presentation</vt:lpstr>
      <vt:lpstr>Uticaj prenapona na male hidroelektrane</vt:lpstr>
      <vt:lpstr>Prenaponska zaštita objekata malih hidroelektrana</vt:lpstr>
      <vt:lpstr>Elementi gromobranske instalacije</vt:lpstr>
      <vt:lpstr>PowerPoint Presentation</vt:lpstr>
      <vt:lpstr>PowerPoint Presentation</vt:lpstr>
      <vt:lpstr>PowerPoint Presentation</vt:lpstr>
      <vt:lpstr>PowerPoint Presentation</vt:lpstr>
      <vt:lpstr>Određivanje nivoa zaštite spoljašnje gromobranske instalacije</vt:lpstr>
      <vt:lpstr>PowerPoint Presentation</vt:lpstr>
      <vt:lpstr>PowerPoint Presentation</vt:lpstr>
      <vt:lpstr>PowerPoint Presentation</vt:lpstr>
      <vt:lpstr>Prenaponska zaštita elemenata postrojenja</vt:lpstr>
      <vt:lpstr>PowerPoint Presentation</vt:lpstr>
      <vt:lpstr>Modelovanje udara atmosferskog pražnjenja u objekat mašinske zgrade male hidroelektrane</vt:lpstr>
      <vt:lpstr>PowerPoint Presentation</vt:lpstr>
      <vt:lpstr>PowerPoint Presentation</vt:lpstr>
      <vt:lpstr>PowerPoint Presentation</vt:lpstr>
      <vt:lpstr>PowerPoint Presentation</vt:lpstr>
      <vt:lpstr>Zaključak</vt:lpstr>
      <vt:lpstr>Pitanja za diskusiju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Prenaponska zaštita objekata i elemenata postrojenja malih hidroelektrana</dc:title>
  <dc:creator>stevan</dc:creator>
  <cp:lastModifiedBy>Bozo</cp:lastModifiedBy>
  <cp:revision>37</cp:revision>
  <dcterms:created xsi:type="dcterms:W3CDTF">2015-05-09T16:38:21Z</dcterms:created>
  <dcterms:modified xsi:type="dcterms:W3CDTF">2015-05-13T11:11:36Z</dcterms:modified>
</cp:coreProperties>
</file>